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919"/>
    <a:srgbClr val="FF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1867" y="-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nny Chavez" userId="d474fa720def348e" providerId="LiveId" clId="{F0874C6A-1F88-44C9-8368-C547FBA2BA42}"/>
    <pc:docChg chg="undo custSel modSld">
      <pc:chgData name="Fanny Chavez" userId="d474fa720def348e" providerId="LiveId" clId="{F0874C6A-1F88-44C9-8368-C547FBA2BA42}" dt="2026-03-18T15:27:13.953" v="98" actId="20577"/>
      <pc:docMkLst>
        <pc:docMk/>
      </pc:docMkLst>
      <pc:sldChg chg="modSp mod">
        <pc:chgData name="Fanny Chavez" userId="d474fa720def348e" providerId="LiveId" clId="{F0874C6A-1F88-44C9-8368-C547FBA2BA42}" dt="2026-03-18T15:27:13.953" v="98" actId="20577"/>
        <pc:sldMkLst>
          <pc:docMk/>
          <pc:sldMk cId="2005289189" sldId="258"/>
        </pc:sldMkLst>
        <pc:spChg chg="mod">
          <ac:chgData name="Fanny Chavez" userId="d474fa720def348e" providerId="LiveId" clId="{F0874C6A-1F88-44C9-8368-C547FBA2BA42}" dt="2026-03-18T15:26:53.497" v="61" actId="20577"/>
          <ac:spMkLst>
            <pc:docMk/>
            <pc:sldMk cId="2005289189" sldId="258"/>
            <ac:spMk id="7" creationId="{0C61B9AC-6D4C-9ABF-A936-A9D31D5E908F}"/>
          </ac:spMkLst>
        </pc:spChg>
        <pc:spChg chg="mod">
          <ac:chgData name="Fanny Chavez" userId="d474fa720def348e" providerId="LiveId" clId="{F0874C6A-1F88-44C9-8368-C547FBA2BA42}" dt="2026-03-18T15:27:07.728" v="93" actId="20577"/>
          <ac:spMkLst>
            <pc:docMk/>
            <pc:sldMk cId="2005289189" sldId="258"/>
            <ac:spMk id="13" creationId="{AD83AFAB-9043-C18F-C1CE-9FEAB5DEFA0A}"/>
          </ac:spMkLst>
        </pc:spChg>
        <pc:spChg chg="mod">
          <ac:chgData name="Fanny Chavez" userId="d474fa720def348e" providerId="LiveId" clId="{F0874C6A-1F88-44C9-8368-C547FBA2BA42}" dt="2026-03-18T15:27:13.953" v="98" actId="20577"/>
          <ac:spMkLst>
            <pc:docMk/>
            <pc:sldMk cId="2005289189" sldId="258"/>
            <ac:spMk id="14" creationId="{2F4C240F-5912-FD26-3E27-57C467BDCF10}"/>
          </ac:spMkLst>
        </pc:spChg>
        <pc:picChg chg="mod">
          <ac:chgData name="Fanny Chavez" userId="d474fa720def348e" providerId="LiveId" clId="{F0874C6A-1F88-44C9-8368-C547FBA2BA42}" dt="2026-03-17T15:35:51.409" v="35" actId="14826"/>
          <ac:picMkLst>
            <pc:docMk/>
            <pc:sldMk cId="2005289189" sldId="258"/>
            <ac:picMk id="4" creationId="{B770832A-2653-F0AA-F3BE-E147F64AAE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46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166AD62-0691-3A60-8950-F6D20506AA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6" y="3202266"/>
            <a:ext cx="2037317" cy="60379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47315AD-41BC-77ED-DEB8-645F365237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83" y="9209684"/>
            <a:ext cx="4068000" cy="3587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E306E60-45FF-EDDB-EAED-DBFD3114836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44" y="478573"/>
            <a:ext cx="462919" cy="52905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90E6AFF-C2EF-C59B-B887-D89CFBDD43E5}"/>
              </a:ext>
            </a:extLst>
          </p:cNvPr>
          <p:cNvSpPr txBox="1"/>
          <p:nvPr userDrawn="1"/>
        </p:nvSpPr>
        <p:spPr>
          <a:xfrm>
            <a:off x="703513" y="446677"/>
            <a:ext cx="18859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s-AR" sz="2200" dirty="0">
                <a:solidFill>
                  <a:srgbClr val="FF9800"/>
                </a:solidFill>
                <a:latin typeface="D-DIN Condensed" panose="020B0506030202030204" pitchFamily="34" charset="0"/>
              </a:rPr>
              <a:t>EQUIPMENT</a:t>
            </a:r>
          </a:p>
          <a:p>
            <a:pPr>
              <a:lnSpc>
                <a:spcPts val="2100"/>
              </a:lnSpc>
            </a:pPr>
            <a:r>
              <a:rPr lang="es-AR" sz="2200" dirty="0">
                <a:solidFill>
                  <a:srgbClr val="191919"/>
                </a:solidFill>
                <a:latin typeface="D-DIN Condensed" panose="020B0506030202030204" pitchFamily="34" charset="0"/>
              </a:rPr>
              <a:t>CARD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7BDDEC32-225A-6290-AFBE-6769AAEED5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82" y="305440"/>
            <a:ext cx="913826" cy="72333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38FAA19-0650-0E73-4C8F-32D9ED628F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58" y="9417258"/>
            <a:ext cx="1149606" cy="10557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A876573-A243-5C32-CB53-F494C3A3F48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943" y="9389408"/>
            <a:ext cx="445765" cy="211152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44B57BC1-DEDD-F59B-B890-1E9B77868651}"/>
              </a:ext>
            </a:extLst>
          </p:cNvPr>
          <p:cNvSpPr txBox="1"/>
          <p:nvPr userDrawn="1"/>
        </p:nvSpPr>
        <p:spPr>
          <a:xfrm>
            <a:off x="264657" y="7627284"/>
            <a:ext cx="19067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400" dirty="0">
                <a:solidFill>
                  <a:schemeClr val="bg1"/>
                </a:solidFill>
                <a:latin typeface="+mj-lt"/>
              </a:rPr>
              <a:t>CONTACT US</a:t>
            </a:r>
          </a:p>
          <a:p>
            <a:pPr>
              <a:lnSpc>
                <a:spcPct val="100000"/>
              </a:lnSpc>
            </a:pPr>
            <a:r>
              <a:rPr lang="es-AR" sz="1000" dirty="0">
                <a:solidFill>
                  <a:schemeClr val="bg1"/>
                </a:solidFill>
                <a:latin typeface="Raleway Medium" panose="020B0603030101060003" pitchFamily="34" charset="0"/>
              </a:rPr>
              <a:t>Office </a:t>
            </a:r>
            <a:r>
              <a:rPr lang="es-AR" sz="1000" dirty="0" err="1">
                <a:solidFill>
                  <a:schemeClr val="bg1"/>
                </a:solidFill>
                <a:latin typeface="Raleway Medium" panose="020B0603030101060003" pitchFamily="34" charset="0"/>
              </a:rPr>
              <a:t>of</a:t>
            </a:r>
            <a:r>
              <a:rPr lang="es-AR" sz="1000" dirty="0">
                <a:solidFill>
                  <a:schemeClr val="bg1"/>
                </a:solidFill>
                <a:latin typeface="Raleway Medium" panose="020B0603030101060003" pitchFamily="34" charset="0"/>
              </a:rPr>
              <a:t> </a:t>
            </a:r>
            <a:r>
              <a:rPr lang="es-AR" sz="1000" dirty="0" err="1">
                <a:solidFill>
                  <a:schemeClr val="bg1"/>
                </a:solidFill>
                <a:latin typeface="Raleway Medium" panose="020B0603030101060003" pitchFamily="34" charset="0"/>
              </a:rPr>
              <a:t>Technology</a:t>
            </a:r>
            <a:r>
              <a:rPr lang="es-AR" sz="1000" dirty="0">
                <a:solidFill>
                  <a:schemeClr val="bg1"/>
                </a:solidFill>
                <a:latin typeface="Raleway Medium" panose="020B0603030101060003" pitchFamily="34" charset="0"/>
              </a:rPr>
              <a:t> Transfer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522A2E8-F2AC-594E-5438-85B99BEB2AF2}"/>
              </a:ext>
            </a:extLst>
          </p:cNvPr>
          <p:cNvSpPr txBox="1"/>
          <p:nvPr userDrawn="1"/>
        </p:nvSpPr>
        <p:spPr>
          <a:xfrm>
            <a:off x="420741" y="8263215"/>
            <a:ext cx="20373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950" u="none" kern="1200" dirty="0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ott@plapiqui.edu.ar</a:t>
            </a:r>
          </a:p>
          <a:p>
            <a:pPr>
              <a:lnSpc>
                <a:spcPct val="100000"/>
              </a:lnSpc>
            </a:pPr>
            <a:r>
              <a:rPr lang="es-AR" sz="950" kern="1200" dirty="0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plapiqui.edu.ar/</a:t>
            </a:r>
            <a:r>
              <a:rPr lang="es-AR" sz="950" kern="1200" dirty="0" err="1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ott</a:t>
            </a:r>
            <a:endParaRPr lang="es-AR" sz="950" kern="1200" dirty="0">
              <a:solidFill>
                <a:schemeClr val="bg1"/>
              </a:solidFill>
              <a:latin typeface="Raleway Medium" panose="020B0603030101060003" pitchFamily="34" charset="0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s-AR" sz="950" kern="1200" dirty="0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+54 291 4037200 - </a:t>
            </a:r>
            <a:r>
              <a:rPr lang="es-AR" sz="950" kern="1200" dirty="0" err="1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Int</a:t>
            </a:r>
            <a:r>
              <a:rPr lang="es-AR" sz="950" kern="1200" dirty="0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 217/214</a:t>
            </a:r>
          </a:p>
          <a:p>
            <a:pPr>
              <a:lnSpc>
                <a:spcPct val="100000"/>
              </a:lnSpc>
            </a:pPr>
            <a:r>
              <a:rPr lang="es-AR" sz="950" kern="1200" dirty="0">
                <a:solidFill>
                  <a:schemeClr val="bg1"/>
                </a:solidFill>
                <a:latin typeface="Raleway Medium" panose="020B0603030101060003" pitchFamily="34" charset="0"/>
                <a:ea typeface="+mn-ea"/>
                <a:cs typeface="+mn-cs"/>
              </a:rPr>
              <a:t>+54 9 291 4261644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B7F9E829-C648-7008-5255-4B5B50A804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35" y="8333658"/>
            <a:ext cx="111562" cy="557809"/>
          </a:xfrm>
          <a:prstGeom prst="rect">
            <a:avLst/>
          </a:prstGeom>
        </p:spPr>
      </p:pic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8113760E-93B2-F8AA-89C6-B965343A4ED5}"/>
              </a:ext>
            </a:extLst>
          </p:cNvPr>
          <p:cNvCxnSpPr>
            <a:cxnSpLocks/>
          </p:cNvCxnSpPr>
          <p:nvPr userDrawn="1"/>
        </p:nvCxnSpPr>
        <p:spPr>
          <a:xfrm>
            <a:off x="2496158" y="3189734"/>
            <a:ext cx="4032000" cy="0"/>
          </a:xfrm>
          <a:prstGeom prst="line">
            <a:avLst/>
          </a:prstGeom>
          <a:ln w="12700">
            <a:solidFill>
              <a:srgbClr val="191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70832A-2653-F0AA-F3BE-E147F64AA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599" y="1168066"/>
            <a:ext cx="2038851" cy="20388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C61B9AC-6D4C-9ABF-A936-A9D31D5E908F}"/>
              </a:ext>
            </a:extLst>
          </p:cNvPr>
          <p:cNvSpPr txBox="1"/>
          <p:nvPr/>
        </p:nvSpPr>
        <p:spPr>
          <a:xfrm>
            <a:off x="2438399" y="3323302"/>
            <a:ext cx="40947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1" dirty="0">
                <a:latin typeface="+mj-lt"/>
              </a:rPr>
              <a:t>DESCRIPTION</a:t>
            </a:r>
          </a:p>
          <a:p>
            <a:pPr algn="just"/>
            <a:r>
              <a:rPr lang="en-US" sz="1000" dirty="0"/>
              <a:t>Programmable, constant-stroke, single-piston interchangeable head reciprocating pump with rapid filling motion, internal pulse dampener, and pressure feedback.</a:t>
            </a:r>
          </a:p>
          <a:p>
            <a:pPr algn="just"/>
            <a:r>
              <a:rPr lang="en-US" sz="1000" b="1" dirty="0"/>
              <a:t> </a:t>
            </a:r>
            <a:endParaRPr lang="en-US" sz="1000" dirty="0"/>
          </a:p>
          <a:p>
            <a:pPr algn="just"/>
            <a:r>
              <a:rPr lang="en-US" sz="1000" b="1" dirty="0">
                <a:latin typeface="+mj-lt"/>
              </a:rPr>
              <a:t>MAIN FEATURES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Pressure: 0.1–60 MPa (600 bar)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Flow rate: 0.010–5 ml/min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Head: 5 SC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Accuracy: &lt;±1% or 0.1 </a:t>
            </a:r>
            <a:r>
              <a:rPr lang="en-US" sz="1000" dirty="0" err="1"/>
              <a:t>Mpa</a:t>
            </a:r>
            <a:endParaRPr lang="en-US" sz="1000" dirty="0"/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Repeatability: &lt;1% or 0.1 MPa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Isocratic operation mode with constant solvent flow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n-US" sz="1000" dirty="0"/>
          </a:p>
          <a:p>
            <a:pPr algn="just"/>
            <a:r>
              <a:rPr lang="en-US" sz="1000" b="1" dirty="0">
                <a:latin typeface="+mj-lt"/>
              </a:rPr>
              <a:t>MAIN APPLICATIONS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Precise and reproducible control of liquid flow in research experiments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Solvent pump in high-pressure liquid chromatography (HPLC) systems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Low-speed liquid dosing with high precision in laboratory processes</a:t>
            </a:r>
            <a:r>
              <a:rPr lang="en-US" sz="1000" b="1" dirty="0"/>
              <a:t> 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n-US" sz="1000" dirty="0"/>
          </a:p>
          <a:p>
            <a:pPr algn="just"/>
            <a:r>
              <a:rPr lang="en-US" sz="1000" b="1" dirty="0">
                <a:latin typeface="+mj-lt"/>
              </a:rPr>
              <a:t>ASSOCIATED CAPABILITIES AND SERVICES</a:t>
            </a:r>
          </a:p>
          <a:p>
            <a:pPr algn="just"/>
            <a:r>
              <a:rPr lang="en-US" sz="1000" dirty="0"/>
              <a:t>2502, 2504, 3501, 3502</a:t>
            </a:r>
          </a:p>
          <a:p>
            <a:pPr algn="just"/>
            <a:r>
              <a:rPr lang="en-US" sz="1000" dirty="0"/>
              <a:t>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83AFAB-9043-C18F-C1CE-9FEAB5DEFA0A}"/>
              </a:ext>
            </a:extLst>
          </p:cNvPr>
          <p:cNvSpPr txBox="1"/>
          <p:nvPr/>
        </p:nvSpPr>
        <p:spPr>
          <a:xfrm>
            <a:off x="2438399" y="1819275"/>
            <a:ext cx="40047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</a:rPr>
              <a:t>Fully programmable pump (5 sc/min) (GILSON, Model 307)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F4C240F-5912-FD26-3E27-57C467BDCF10}"/>
              </a:ext>
            </a:extLst>
          </p:cNvPr>
          <p:cNvSpPr txBox="1"/>
          <p:nvPr/>
        </p:nvSpPr>
        <p:spPr>
          <a:xfrm>
            <a:off x="2348413" y="1239113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FF9800"/>
                </a:solidFill>
                <a:latin typeface="+mj-lt"/>
              </a:rPr>
              <a:t>#5501</a:t>
            </a:r>
          </a:p>
        </p:txBody>
      </p:sp>
    </p:spTree>
    <p:extLst>
      <p:ext uri="{BB962C8B-B14F-4D97-AF65-F5344CB8AC3E}">
        <p14:creationId xmlns:p14="http://schemas.microsoft.com/office/powerpoint/2010/main" val="20052891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4">
      <a:majorFont>
        <a:latin typeface="AvenirNext LT Pro Bold"/>
        <a:ea typeface=""/>
        <a:cs typeface=""/>
      </a:majorFont>
      <a:minorFont>
        <a:latin typeface="Avenir"/>
        <a:ea typeface=""/>
        <a:cs typeface="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54</TotalTime>
  <Words>128</Words>
  <Application>Microsoft Office PowerPoint</Application>
  <PresentationFormat>A4 (210 x 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Avenir</vt:lpstr>
      <vt:lpstr>AvenirNext LT Pro Bold</vt:lpstr>
      <vt:lpstr>D-DIN Condensed</vt:lpstr>
      <vt:lpstr>Raleway Medium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 Dutari</dc:creator>
  <cp:lastModifiedBy>Fanny Chavez</cp:lastModifiedBy>
  <cp:revision>6</cp:revision>
  <dcterms:created xsi:type="dcterms:W3CDTF">2026-03-12T17:46:32Z</dcterms:created>
  <dcterms:modified xsi:type="dcterms:W3CDTF">2026-06-19T15:29:56Z</dcterms:modified>
</cp:coreProperties>
</file>